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66" r:id="rId4"/>
    <p:sldId id="267" r:id="rId5"/>
    <p:sldId id="272" r:id="rId6"/>
    <p:sldId id="258" r:id="rId7"/>
    <p:sldId id="259" r:id="rId8"/>
    <p:sldId id="274" r:id="rId9"/>
    <p:sldId id="263" r:id="rId10"/>
    <p:sldId id="268" r:id="rId11"/>
    <p:sldId id="269" r:id="rId12"/>
    <p:sldId id="270" r:id="rId13"/>
    <p:sldId id="271" r:id="rId14"/>
    <p:sldId id="261" r:id="rId15"/>
    <p:sldId id="26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270" autoAdjust="0"/>
  </p:normalViewPr>
  <p:slideViewPr>
    <p:cSldViewPr snapToGrid="0" showGuides="1">
      <p:cViewPr varScale="1">
        <p:scale>
          <a:sx n="55" d="100"/>
          <a:sy n="55" d="100"/>
        </p:scale>
        <p:origin x="12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CBAE7-4C18-6844-99B2-53DAA7C7EEE0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CB6A3-102D-9E46-989F-0A2AE9284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CB6A3-102D-9E46-989F-0A2AE92843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results are on the ticker IVV for the S&amp;P </a:t>
            </a:r>
            <a:r>
              <a:rPr lang="en-US"/>
              <a:t>500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CB6A3-102D-9E46-989F-0A2AE92843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02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Stop Loss help optimize position, especially on the short side, to limit losses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This allows our</a:t>
            </a:r>
            <a:r>
              <a:rPr lang="en-CA" cap="none" baseline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strategy to become profitable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7B4F5-7D11-EE4F-87BE-9E516B6671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8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kanagal/MSE448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MARKET </a:t>
            </a:r>
            <a:r>
              <a:rPr lang="en-CA" dirty="0"/>
              <a:t>MAKING WITH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Kevin Chen, Kapil </a:t>
            </a:r>
            <a:r>
              <a:rPr lang="en-CA" dirty="0" err="1"/>
              <a:t>Kanagal</a:t>
            </a:r>
            <a:r>
              <a:rPr lang="en-CA" dirty="0"/>
              <a:t>, Yu Wu</a:t>
            </a:r>
          </a:p>
        </p:txBody>
      </p:sp>
    </p:spTree>
    <p:extLst>
      <p:ext uri="{BB962C8B-B14F-4D97-AF65-F5344CB8AC3E}">
        <p14:creationId xmlns:p14="http://schemas.microsoft.com/office/powerpoint/2010/main" val="1176292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Random forest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24811" y="1802187"/>
            <a:ext cx="5136355" cy="3424237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71" y="2882574"/>
            <a:ext cx="4817129" cy="17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Prediction with linear models - SGD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>
            <a:normAutofit fontScale="92500" lnSpcReduction="10000"/>
          </a:bodyPr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Our Linear Model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Iteratively fits 100 linear models on 4830 data points in our 15-day rolling window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4000 points are training set // All other points are in validation set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Linear Model from </a:t>
            </a:r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fit to training data Stochastic Gradient Descent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vector of zeroes of size n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length of training set (4000)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is repeated 500 times to find min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CA" cap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 is objective (log loss) function</a:t>
            </a:r>
          </a:p>
          <a:p>
            <a:pPr lvl="1"/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learning rate (internally optimized)</a:t>
            </a:r>
          </a:p>
        </p:txBody>
      </p:sp>
      <p:pic>
        <p:nvPicPr>
          <p:cNvPr id="3" name="Picture 2" descr="Screen Shot 2017-06-04 at 3.28.01 P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22"/>
          <a:stretch/>
        </p:blipFill>
        <p:spPr>
          <a:xfrm>
            <a:off x="6038060" y="4152953"/>
            <a:ext cx="5150382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7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Prediction with linear models - SGD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559491" cy="3424107"/>
          </a:xfrm>
        </p:spPr>
        <p:txBody>
          <a:bodyPr>
            <a:normAutofit/>
          </a:bodyPr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correct predictions: 38.733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positive predictions: 14.033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neutral predictions: 82.486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negative predictions: 7.183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Overpredicting the number of neutral signals 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missing some correct and many negative signals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 Shot 2017-06-04 at 4.11.26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93" y="2099709"/>
            <a:ext cx="6030705" cy="39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8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Risk management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822836"/>
            <a:ext cx="6404071" cy="4708233"/>
          </a:xfrm>
        </p:spPr>
        <p:txBody>
          <a:bodyPr>
            <a:normAutofit/>
          </a:bodyPr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Adverse Scenarios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inventory 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need to unwind position at end of day and do not want to lose money doing so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Want to predict signals to ensure you are utilizing directionality of market movement in bid-ask posting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loss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inventory if profitable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inventory if unrealized loss exceeded a certain threshold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921" y="1942772"/>
            <a:ext cx="4460258" cy="20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4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accuracy, confusion matrix</a:t>
            </a:r>
          </a:p>
          <a:p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PnL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Sharpe ratio, max draw down, </a:t>
            </a:r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cVaR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?, percentage of trade profitable for strategy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over rates, holding period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Pretty graphs and shit</a:t>
            </a:r>
          </a:p>
          <a:p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0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we learned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710686" cy="3424107"/>
          </a:xfrm>
        </p:spPr>
        <p:txBody>
          <a:bodyPr>
            <a:normAutofit lnSpcReduction="10000"/>
          </a:bodyPr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make losing trades (stop loss is really important)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always post at best bid/ask</a:t>
            </a:r>
          </a:p>
          <a:p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Thesys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unreliable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Trading and making money is HARD WORK!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works on one market (Nikkei) is not always successful on another (NYSE)</a:t>
            </a:r>
          </a:p>
          <a:p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35" y="2201169"/>
            <a:ext cx="5805479" cy="34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5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r>
              <a:rPr lang="en-US" dirty="0"/>
              <a:t>Our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https://github.com/kkanagal/MSE448Project</a:t>
            </a:r>
            <a:endParaRPr lang="en-US" dirty="0"/>
          </a:p>
          <a:p>
            <a:r>
              <a:rPr lang="en-US" dirty="0"/>
              <a:t>Have a great Summer</a:t>
            </a:r>
          </a:p>
        </p:txBody>
      </p:sp>
    </p:spTree>
    <p:extLst>
      <p:ext uri="{BB962C8B-B14F-4D97-AF65-F5344CB8AC3E}">
        <p14:creationId xmlns:p14="http://schemas.microsoft.com/office/powerpoint/2010/main" val="231451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88317"/>
            <a:ext cx="10364451" cy="1596177"/>
          </a:xfrm>
        </p:spPr>
        <p:txBody>
          <a:bodyPr/>
          <a:lstStyle/>
          <a:p>
            <a:r>
              <a:rPr lang="en-CA" dirty="0"/>
              <a:t>Market making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577464" cy="3424107"/>
          </a:xfrm>
        </p:spPr>
        <p:txBody>
          <a:bodyPr/>
          <a:lstStyle/>
          <a:p>
            <a:r>
              <a:rPr lang="en-CA" dirty="0"/>
              <a:t>Market Makers provide liquidity in an exchange by quoting both a bid and ask price in a financial instrument</a:t>
            </a:r>
          </a:p>
          <a:p>
            <a:r>
              <a:rPr lang="en-CA" dirty="0"/>
              <a:t>Make profit by taking advantage of the bid-ask spread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36" t="2414" r="8582" b="1319"/>
          <a:stretch/>
        </p:blipFill>
        <p:spPr>
          <a:xfrm>
            <a:off x="6494929" y="2017468"/>
            <a:ext cx="4013947" cy="34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9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857" y="248102"/>
            <a:ext cx="10364451" cy="1596177"/>
          </a:xfrm>
        </p:spPr>
        <p:txBody>
          <a:bodyPr/>
          <a:lstStyle/>
          <a:p>
            <a:r>
              <a:rPr lang="en-US" dirty="0"/>
              <a:t>Market Making Example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5588983" y="3496771"/>
            <a:ext cx="2534036" cy="67887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Market Maker</a:t>
            </a:r>
          </a:p>
        </p:txBody>
      </p:sp>
      <p:sp>
        <p:nvSpPr>
          <p:cNvPr id="5" name="Flowchart: Alternate Process 4"/>
          <p:cNvSpPr/>
          <p:nvPr/>
        </p:nvSpPr>
        <p:spPr>
          <a:xfrm>
            <a:off x="5640430" y="1847725"/>
            <a:ext cx="2431142" cy="487498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Person 1 (Seller)</a:t>
            </a:r>
          </a:p>
        </p:txBody>
      </p:sp>
      <p:cxnSp>
        <p:nvCxnSpPr>
          <p:cNvPr id="7" name="Straight Arrow Connector 6"/>
          <p:cNvCxnSpPr>
            <a:stCxn id="16" idx="3"/>
            <a:endCxn id="4" idx="0"/>
          </p:cNvCxnSpPr>
          <p:nvPr/>
        </p:nvCxnSpPr>
        <p:spPr>
          <a:xfrm>
            <a:off x="5093197" y="2899866"/>
            <a:ext cx="1762804" cy="596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1"/>
            <a:endCxn id="5" idx="2"/>
          </p:cNvCxnSpPr>
          <p:nvPr/>
        </p:nvCxnSpPr>
        <p:spPr>
          <a:xfrm flipH="1" flipV="1">
            <a:off x="6856001" y="2335223"/>
            <a:ext cx="1885318" cy="56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741319" y="2434515"/>
            <a:ext cx="1762991" cy="9307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$199</a:t>
            </a:r>
          </a:p>
        </p:txBody>
      </p:sp>
      <p:cxnSp>
        <p:nvCxnSpPr>
          <p:cNvPr id="14" name="Straight Arrow Connector 13"/>
          <p:cNvCxnSpPr>
            <a:stCxn id="5" idx="2"/>
            <a:endCxn id="16" idx="3"/>
          </p:cNvCxnSpPr>
          <p:nvPr/>
        </p:nvCxnSpPr>
        <p:spPr>
          <a:xfrm flipH="1">
            <a:off x="5093197" y="2335223"/>
            <a:ext cx="1762804" cy="56464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Predefined Process 113"/>
          <p:cNvSpPr/>
          <p:nvPr/>
        </p:nvSpPr>
        <p:spPr>
          <a:xfrm>
            <a:off x="3243613" y="2576015"/>
            <a:ext cx="1849584" cy="647702"/>
          </a:xfrm>
          <a:prstGeom prst="flowChartPredefined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 iPod</a:t>
            </a:r>
          </a:p>
        </p:txBody>
      </p:sp>
      <p:sp>
        <p:nvSpPr>
          <p:cNvPr id="49" name="Flowchart: Alternate Process 4"/>
          <p:cNvSpPr/>
          <p:nvPr/>
        </p:nvSpPr>
        <p:spPr>
          <a:xfrm>
            <a:off x="5640430" y="5254604"/>
            <a:ext cx="2431142" cy="48749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Person 2 (Buyer)</a:t>
            </a:r>
          </a:p>
        </p:txBody>
      </p:sp>
      <p:cxnSp>
        <p:nvCxnSpPr>
          <p:cNvPr id="50" name="Straight Arrow Connector 49"/>
          <p:cNvCxnSpPr>
            <a:stCxn id="55" idx="1"/>
            <a:endCxn id="49" idx="0"/>
          </p:cNvCxnSpPr>
          <p:nvPr/>
        </p:nvCxnSpPr>
        <p:spPr>
          <a:xfrm flipH="1">
            <a:off x="6856001" y="4749558"/>
            <a:ext cx="1842021" cy="50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341213" y="4275059"/>
            <a:ext cx="1654385" cy="9489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$201</a:t>
            </a:r>
          </a:p>
        </p:txBody>
      </p:sp>
      <p:cxnSp>
        <p:nvCxnSpPr>
          <p:cNvPr id="54" name="Straight Arrow Connector 53"/>
          <p:cNvCxnSpPr>
            <a:stCxn id="4" idx="2"/>
            <a:endCxn id="55" idx="1"/>
          </p:cNvCxnSpPr>
          <p:nvPr/>
        </p:nvCxnSpPr>
        <p:spPr>
          <a:xfrm>
            <a:off x="6856001" y="4175644"/>
            <a:ext cx="1842021" cy="57391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5" name="Flowchart: Predefined Process 113"/>
          <p:cNvSpPr/>
          <p:nvPr/>
        </p:nvSpPr>
        <p:spPr>
          <a:xfrm>
            <a:off x="8698022" y="4425707"/>
            <a:ext cx="1849584" cy="647702"/>
          </a:xfrm>
          <a:prstGeom prst="flowChartPredefined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 iPod</a:t>
            </a:r>
          </a:p>
        </p:txBody>
      </p:sp>
      <p:cxnSp>
        <p:nvCxnSpPr>
          <p:cNvPr id="78" name="Straight Arrow Connector 77"/>
          <p:cNvCxnSpPr>
            <a:stCxn id="12" idx="1"/>
            <a:endCxn id="4" idx="0"/>
          </p:cNvCxnSpPr>
          <p:nvPr/>
        </p:nvCxnSpPr>
        <p:spPr>
          <a:xfrm flipH="1">
            <a:off x="6856001" y="2899867"/>
            <a:ext cx="1885318" cy="59690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3"/>
            <a:endCxn id="4" idx="2"/>
          </p:cNvCxnSpPr>
          <p:nvPr/>
        </p:nvCxnSpPr>
        <p:spPr>
          <a:xfrm flipV="1">
            <a:off x="4995598" y="4175644"/>
            <a:ext cx="1860403" cy="5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2" idx="3"/>
            <a:endCxn id="49" idx="0"/>
          </p:cNvCxnSpPr>
          <p:nvPr/>
        </p:nvCxnSpPr>
        <p:spPr>
          <a:xfrm>
            <a:off x="4995598" y="4749558"/>
            <a:ext cx="1860403" cy="5050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4" idx="1"/>
            <a:endCxn id="4" idx="3"/>
          </p:cNvCxnSpPr>
          <p:nvPr/>
        </p:nvCxnSpPr>
        <p:spPr>
          <a:xfrm flipH="1">
            <a:off x="8123019" y="3836208"/>
            <a:ext cx="2634629" cy="0"/>
          </a:xfrm>
          <a:prstGeom prst="straightConnector1">
            <a:avLst/>
          </a:prstGeom>
          <a:ln>
            <a:solidFill>
              <a:srgbClr val="2FA3E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0757648" y="3486767"/>
            <a:ext cx="1244134" cy="698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+$2.00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922909" y="2425367"/>
            <a:ext cx="1654385" cy="9489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$201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918857" y="4284207"/>
            <a:ext cx="1662488" cy="930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$199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105647" y="5218356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93694" y="2064870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Ask</a:t>
            </a:r>
          </a:p>
        </p:txBody>
      </p:sp>
      <p:cxnSp>
        <p:nvCxnSpPr>
          <p:cNvPr id="123" name="Straight Arrow Connector 122"/>
          <p:cNvCxnSpPr/>
          <p:nvPr/>
        </p:nvCxnSpPr>
        <p:spPr>
          <a:xfrm flipH="1" flipV="1">
            <a:off x="673522" y="2169121"/>
            <a:ext cx="2988" cy="323390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 rot="16200000">
            <a:off x="-273111" y="3688992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77147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20028"/>
            <a:ext cx="10364451" cy="1596177"/>
          </a:xfrm>
        </p:spPr>
        <p:txBody>
          <a:bodyPr/>
          <a:lstStyle/>
          <a:p>
            <a:r>
              <a:rPr lang="en-CA" dirty="0"/>
              <a:t>Strategy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091428"/>
            <a:ext cx="10490826" cy="3424107"/>
          </a:xfrm>
        </p:spPr>
        <p:txBody>
          <a:bodyPr/>
          <a:lstStyle/>
          <a:p>
            <a:r>
              <a:rPr lang="en-CA" dirty="0"/>
              <a:t>Look at market book data and periodically PREDICT evolution of stock price with machine learning model</a:t>
            </a:r>
          </a:p>
          <a:p>
            <a:r>
              <a:rPr lang="en-CA" dirty="0"/>
              <a:t>post bid and ask orders adjusted for this evolution</a:t>
            </a:r>
          </a:p>
          <a:p>
            <a:r>
              <a:rPr lang="en-CA" dirty="0"/>
              <a:t>If only one side only is hit after </a:t>
            </a:r>
            <a:r>
              <a:rPr lang="en-US" dirty="0"/>
              <a:t>a waiting period</a:t>
            </a:r>
            <a:r>
              <a:rPr lang="en-CA" dirty="0"/>
              <a:t>, cancel order and post new adjusted quotes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263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Preamble Strategy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743200"/>
            <a:ext cx="10363826" cy="3047999"/>
          </a:xfrm>
        </p:spPr>
        <p:txBody>
          <a:bodyPr/>
          <a:lstStyle/>
          <a:p>
            <a:r>
              <a:rPr lang="en-US" dirty="0"/>
              <a:t>Training from historical data</a:t>
            </a:r>
          </a:p>
          <a:p>
            <a:r>
              <a:rPr lang="en-US" dirty="0"/>
              <a:t>Sampling of market book data</a:t>
            </a:r>
          </a:p>
          <a:p>
            <a:r>
              <a:rPr lang="en-US" dirty="0"/>
              <a:t>Stop loss function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38" y="1880627"/>
            <a:ext cx="5406395" cy="37536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1193" y="6299947"/>
            <a:ext cx="901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Li, Deng, Zhu, Wang, </a:t>
            </a:r>
            <a:r>
              <a:rPr lang="en-US" dirty="0" err="1"/>
              <a:t>Xie</a:t>
            </a:r>
            <a:r>
              <a:rPr lang="en-US" dirty="0"/>
              <a:t>; </a:t>
            </a:r>
            <a:r>
              <a:rPr lang="en-US" i="1" dirty="0"/>
              <a:t>An intelligent market making strategy in algorithmic trading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0138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78337"/>
            <a:ext cx="10364451" cy="1596177"/>
          </a:xfrm>
        </p:spPr>
        <p:txBody>
          <a:bodyPr/>
          <a:lstStyle/>
          <a:p>
            <a:r>
              <a:rPr lang="en-CA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4214" y="1892113"/>
            <a:ext cx="6122026" cy="3424107"/>
          </a:xfrm>
        </p:spPr>
        <p:txBody>
          <a:bodyPr/>
          <a:lstStyle/>
          <a:p>
            <a:r>
              <a:rPr lang="en-CA" dirty="0">
                <a:cs typeface="Times New Roman" panose="02020603050405020304" pitchFamily="18" charset="0"/>
              </a:rPr>
              <a:t>Market book data containing price and queue size of the first few levels of bids and asks.</a:t>
            </a:r>
          </a:p>
          <a:p>
            <a:r>
              <a:rPr lang="en-CA" dirty="0">
                <a:cs typeface="Times New Roman" panose="02020603050405020304" pitchFamily="18" charset="0"/>
              </a:rPr>
              <a:t>Combined to measure relative size of ask and bid sides over different time periods</a:t>
            </a:r>
          </a:p>
          <a:p>
            <a:r>
              <a:rPr lang="en-CA" dirty="0">
                <a:cs typeface="Times New Roman" panose="02020603050405020304" pitchFamily="18" charset="0"/>
              </a:rPr>
              <a:t>Choice of threshold</a:t>
            </a:r>
          </a:p>
          <a:p>
            <a:r>
              <a:rPr lang="en-CA" dirty="0">
                <a:cs typeface="Times New Roman" panose="02020603050405020304" pitchFamily="18" charset="0"/>
              </a:rPr>
              <a:t>Conservative vs liberal estimates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241" y="1634497"/>
            <a:ext cx="4751532" cy="350392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41193" y="6299947"/>
            <a:ext cx="901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Li, Deng, Zhu, Wang, </a:t>
            </a:r>
            <a:r>
              <a:rPr lang="en-US" dirty="0" err="1"/>
              <a:t>Xie</a:t>
            </a:r>
            <a:r>
              <a:rPr lang="en-US" dirty="0"/>
              <a:t>; </a:t>
            </a:r>
            <a:r>
              <a:rPr lang="en-US" i="1" dirty="0"/>
              <a:t>An intelligent market making strategy in algorithmic trading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3567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049734" cy="3424107"/>
          </a:xfrm>
        </p:spPr>
        <p:txBody>
          <a:bodyPr>
            <a:normAutofit lnSpcReduction="10000"/>
          </a:bodyPr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 is to find a hyperplane that separates the two dataset the best (largest margin)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optimization can be formulated using kernels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best parameters, three thing are considered: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prediction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that up is predicted as down or down is predicted as up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 of actual going up if predicted going up</a:t>
            </a:r>
          </a:p>
        </p:txBody>
      </p:sp>
      <p:pic>
        <p:nvPicPr>
          <p:cNvPr id="1026" name="Picture 2" descr="Image result for SV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08" y="2030887"/>
            <a:ext cx="3802673" cy="409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SVM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186" y="1863969"/>
            <a:ext cx="5668734" cy="407963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757397"/>
              </p:ext>
            </p:extLst>
          </p:nvPr>
        </p:nvGraphicFramePr>
        <p:xfrm>
          <a:off x="1126081" y="3279047"/>
          <a:ext cx="4622800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7202">
                  <a:extLst>
                    <a:ext uri="{9D8B030D-6E8A-4147-A177-3AD203B41FA5}">
                      <a16:colId xmlns:a16="http://schemas.microsoft.com/office/drawing/2014/main" val="1024098411"/>
                    </a:ext>
                  </a:extLst>
                </a:gridCol>
                <a:gridCol w="1243746">
                  <a:extLst>
                    <a:ext uri="{9D8B030D-6E8A-4147-A177-3AD203B41FA5}">
                      <a16:colId xmlns:a16="http://schemas.microsoft.com/office/drawing/2014/main" val="4021990196"/>
                    </a:ext>
                  </a:extLst>
                </a:gridCol>
                <a:gridCol w="1018475">
                  <a:extLst>
                    <a:ext uri="{9D8B030D-6E8A-4147-A177-3AD203B41FA5}">
                      <a16:colId xmlns:a16="http://schemas.microsoft.com/office/drawing/2014/main" val="920029691"/>
                    </a:ext>
                  </a:extLst>
                </a:gridCol>
                <a:gridCol w="1053377">
                  <a:extLst>
                    <a:ext uri="{9D8B030D-6E8A-4147-A177-3AD203B41FA5}">
                      <a16:colId xmlns:a16="http://schemas.microsoft.com/office/drawing/2014/main" val="952396410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 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pred - 1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pred 0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pred 1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2503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actual -1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400" u="none" strike="noStrike">
                          <a:effectLst/>
                        </a:rPr>
                        <a:t>398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400" u="none" strike="noStrike">
                          <a:effectLst/>
                        </a:rPr>
                        <a:t>493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400" u="none" strike="noStrike">
                          <a:effectLst/>
                        </a:rPr>
                        <a:t>435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434243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actual 0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400" u="none" strike="noStrike">
                          <a:effectLst/>
                        </a:rPr>
                        <a:t>338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400" u="none" strike="noStrike">
                          <a:effectLst/>
                        </a:rPr>
                        <a:t>939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400" u="none" strike="noStrike">
                          <a:effectLst/>
                        </a:rPr>
                        <a:t>759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606685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u="none" strike="noStrike">
                          <a:effectLst/>
                        </a:rPr>
                        <a:t>actual 1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400" u="none" strike="noStrike">
                          <a:effectLst/>
                        </a:rPr>
                        <a:t>251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400" u="none" strike="noStrike">
                          <a:effectLst/>
                        </a:rPr>
                        <a:t>483</a:t>
                      </a:r>
                      <a:endParaRPr lang="en-CA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400" u="none" strike="noStrike" dirty="0">
                          <a:effectLst/>
                        </a:rPr>
                        <a:t>734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0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70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Random forest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2669651"/>
            <a:ext cx="5182226" cy="3424107"/>
          </a:xfrm>
        </p:spPr>
        <p:txBody>
          <a:bodyPr/>
          <a:lstStyle/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DECISION TREE 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Average decision trees to obtain random forest with less variance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Cross validation on 20% of the training set</a:t>
            </a:r>
          </a:p>
        </p:txBody>
      </p:sp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4745"/>
            <a:ext cx="5136355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5715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250</TotalTime>
  <Words>665</Words>
  <Application>Microsoft Office PowerPoint</Application>
  <PresentationFormat>Widescreen</PresentationFormat>
  <Paragraphs>111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Times New Roman</vt:lpstr>
      <vt:lpstr>Tw Cen MT</vt:lpstr>
      <vt:lpstr>Wingdings</vt:lpstr>
      <vt:lpstr>Droplet</vt:lpstr>
      <vt:lpstr>MARKET MAKING WITH MACHINE LEARNING</vt:lpstr>
      <vt:lpstr>Market making Explained</vt:lpstr>
      <vt:lpstr>Market Making Example</vt:lpstr>
      <vt:lpstr>Strategy outline</vt:lpstr>
      <vt:lpstr>Preamble Strategy training</vt:lpstr>
      <vt:lpstr>data</vt:lpstr>
      <vt:lpstr>Predicting with SVM</vt:lpstr>
      <vt:lpstr>Predicting with SVM</vt:lpstr>
      <vt:lpstr>Predicting with Random forest</vt:lpstr>
      <vt:lpstr>Predicting with Random forest</vt:lpstr>
      <vt:lpstr>Prediction with linear models - SGD</vt:lpstr>
      <vt:lpstr>Prediction with linear models - SGD</vt:lpstr>
      <vt:lpstr>Risk management</vt:lpstr>
      <vt:lpstr>results</vt:lpstr>
      <vt:lpstr>What we learned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MAKING WITH MACHINE LEARNING</dc:title>
  <dc:creator>Y wuwu</dc:creator>
  <cp:lastModifiedBy>Y wuwu</cp:lastModifiedBy>
  <cp:revision>32</cp:revision>
  <dcterms:created xsi:type="dcterms:W3CDTF">2017-06-03T20:24:24Z</dcterms:created>
  <dcterms:modified xsi:type="dcterms:W3CDTF">2017-06-06T19:54:24Z</dcterms:modified>
</cp:coreProperties>
</file>